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62" r:id="rId3"/>
    <p:sldId id="257" r:id="rId4"/>
    <p:sldId id="259" r:id="rId5"/>
    <p:sldId id="269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24575,'5'0'0,"1"5"0,0 5 0,3 2 0,0 3 0,-1 3 0,2-1 0,-1 0 0,-1 3 0,2-2 0,8-5 0,6-4 0,3-4 0,2-3 0,0-1 0,-4-1-8191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3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24575,'0'5'0,"0"5"0,4 2 0,7-2 0,1 3 0,2-2 0,5-2 0,2-3 0,3-2 0,-3 2 0,-1 1 0,-3 7 0,0 3 0,1-3 0,-2 1 0,0-2 0,-2-3-8191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47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9 0,0 6 0,0 0 0,0 1 0,0-1 0,0-1 0,0-6-8191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17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24575,'4'0'0,"7"0"0,5 0 0,5 0 0,3 0 0,2 0 0,1 0 0,1 0 0,-5-4 0,-1-2 0,-6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8:22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24575,'-4'0'0,"-7"5"0,-5 1 0,0 4 0,2 5 0,4 4 0,4 4 0,3 2 0,1 2 0,2 0 0,0 0 0,-4-4 0,-1-6-8191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ACDE-A06F-4C47-BC92-DB58ADBC6EC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F36B5-1B34-4C8E-B581-DED7985F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82225-4FF2-4B32-B958-E4CB62F6446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84284D-4D65-4143-95E1-80D7B46A27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28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582-8428-E25A-F247-40F0A8B3E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A474E-EC0E-251E-66F8-1374F53F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58C9-2B88-FF0D-ED64-A5ABE47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A25CE-B89B-EB7D-DB2E-C0C6D37C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A9BC-3745-BC73-F57F-32D9199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8EC3-6643-2CF4-938A-72024C37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07B28-372B-2633-D149-D4E8D342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9CD9-BB4B-EBA6-133E-526CE00C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1F-B240-C0A9-CFDB-F6FC1428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21E7-8025-E816-9A00-97585406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7BCA5-B900-1A9D-BCF6-E94109635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CF8C-9516-03CB-6AB5-3FF66292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076BB-F91A-21E1-FAD0-E36932E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1688-4292-D295-8570-C3B38451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2D4D-324E-5458-3347-FCD4D72C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62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3898-F01B-CD3F-9E04-2361D9D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5982-D9FF-2C93-CC0F-293F5119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4EB7-034D-7128-34F5-EF0CA6C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3C8A-BAE9-F09A-3CB4-12C1C6E8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47CE-0EF6-40FE-0D35-BBC1961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BA19-5EE8-510F-3F73-173A05E8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E9344-5245-4C34-4111-F62940BB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4CE1-3CB6-7B63-97D3-8E700675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9B30-30A5-3170-9661-98D46D0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5E84-CEB7-5BD6-31C1-84F92F73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662D-B7EB-8D66-4883-5894909D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11CB-B05F-AEFB-4AC3-EB60BD688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FCA6-2810-F2A7-0D0F-0E2F851DB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53BD7-B629-8C5D-BAB2-E46FE6D2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16BCD-7988-EE15-D5E0-857DA96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DECFA-05B9-EB68-409F-02EBEA2D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8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AF7-4821-9E19-B3B5-F7616D3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1473-A590-8776-038E-BFBE58B2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5F0C-AC71-7D44-4A81-D38FB496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DAD88-925C-5415-D0E6-5B7603AFB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DCEB3-7B8B-5F80-FF82-061B6833F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E2A4D-E0D8-8338-EB81-091C8840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B225C-28DD-0A3F-3502-9ABAB29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F313E-76CF-9BFD-5891-55BA52D6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27F4-52A8-4C4A-296B-0668D93A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33320-600A-9A73-1101-19844A27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C8DE1-3B8B-8AE7-F0E9-41CDE054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AF16-66C3-4602-13EE-9EC1B126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2EFE3-CCFF-CFCE-517E-372FC5A1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D556-19A3-36CF-ADC5-3E76100B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CA64-91AB-F780-ED5E-8E30BF9A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9426-8F42-E3C7-EEBF-91C68322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67DD-AD04-5E30-EE39-1A936024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40EB-D962-2CB4-BAE7-BCEF720B5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DD6F-5687-1FB1-5853-F16FB1AF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1BD7-41D6-5987-2D2D-8989F20F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CAE7A-8C91-FD07-8418-5D274C13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2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CF2-29F7-80C9-716E-094D68CB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590DD-06A2-6697-EBEE-72925758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0B59-E921-2BE1-2213-FBC4BF69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66F4E-E652-7BFB-BD6D-57C5016D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9754-646C-4C45-720A-8BCCF9CC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247D-1DAB-3303-539E-7D0BC659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0B160-0DF1-90E5-DDC0-E8F6C606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3931-C1E9-16BE-CDF1-942559F20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E39C-CC7B-F20F-144D-E1A7BC53D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5290-0367-4762-BCB9-01670773C571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78A6A-5C60-8394-431D-9ECCCE5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9A9A-DC21-2BAB-C1C9-C2081308F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36.xml"/><Relationship Id="rId18" Type="http://schemas.openxmlformats.org/officeDocument/2006/relationships/image" Target="../media/image5.jpeg"/><Relationship Id="rId3" Type="http://schemas.openxmlformats.org/officeDocument/2006/relationships/customXml" Target="../ink/ink31.xml"/><Relationship Id="rId21" Type="http://schemas.openxmlformats.org/officeDocument/2006/relationships/image" Target="../media/image8.jpg"/><Relationship Id="rId7" Type="http://schemas.openxmlformats.org/officeDocument/2006/relationships/customXml" Target="../ink/ink33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image" Target="../media/image9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34.xm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9.png"/><Relationship Id="rId18" Type="http://schemas.openxmlformats.org/officeDocument/2006/relationships/image" Target="../media/image6.jp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42.xml"/><Relationship Id="rId17" Type="http://schemas.openxmlformats.org/officeDocument/2006/relationships/image" Target="../media/image5.jpeg"/><Relationship Id="rId2" Type="http://schemas.openxmlformats.org/officeDocument/2006/relationships/customXml" Target="../ink/ink37.xml"/><Relationship Id="rId16" Type="http://schemas.openxmlformats.org/officeDocument/2006/relationships/image" Target="../media/image21.jpeg"/><Relationship Id="rId20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3.jpg"/><Relationship Id="rId10" Type="http://schemas.openxmlformats.org/officeDocument/2006/relationships/customXml" Target="../ink/ink41.xml"/><Relationship Id="rId19" Type="http://schemas.openxmlformats.org/officeDocument/2006/relationships/image" Target="../media/image11.jpeg"/><Relationship Id="rId4" Type="http://schemas.openxmlformats.org/officeDocument/2006/relationships/customXml" Target="../ink/ink38.xml"/><Relationship Id="rId9" Type="http://schemas.openxmlformats.org/officeDocument/2006/relationships/image" Target="../media/image17.png"/><Relationship Id="rId1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10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5.jpeg"/><Relationship Id="rId3" Type="http://schemas.openxmlformats.org/officeDocument/2006/relationships/customXml" Target="../ink/ink1.xml"/><Relationship Id="rId21" Type="http://schemas.openxmlformats.org/officeDocument/2006/relationships/image" Target="../media/image8.jpg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9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2.xml"/><Relationship Id="rId18" Type="http://schemas.openxmlformats.org/officeDocument/2006/relationships/image" Target="../media/image5.jpeg"/><Relationship Id="rId3" Type="http://schemas.openxmlformats.org/officeDocument/2006/relationships/customXml" Target="../ink/ink7.xml"/><Relationship Id="rId21" Type="http://schemas.openxmlformats.org/officeDocument/2006/relationships/image" Target="../media/image8.jpg"/><Relationship Id="rId7" Type="http://schemas.openxmlformats.org/officeDocument/2006/relationships/customXml" Target="../ink/ink9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image" Target="../media/image9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10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8.xml"/><Relationship Id="rId18" Type="http://schemas.openxmlformats.org/officeDocument/2006/relationships/image" Target="../media/image5.jpeg"/><Relationship Id="rId3" Type="http://schemas.openxmlformats.org/officeDocument/2006/relationships/customXml" Target="../ink/ink13.xml"/><Relationship Id="rId21" Type="http://schemas.openxmlformats.org/officeDocument/2006/relationships/image" Target="../media/image8.jpg"/><Relationship Id="rId7" Type="http://schemas.openxmlformats.org/officeDocument/2006/relationships/customXml" Target="../ink/ink15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image" Target="../media/image9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16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24.xml"/><Relationship Id="rId18" Type="http://schemas.openxmlformats.org/officeDocument/2006/relationships/image" Target="../media/image5.jpeg"/><Relationship Id="rId3" Type="http://schemas.openxmlformats.org/officeDocument/2006/relationships/customXml" Target="../ink/ink19.xml"/><Relationship Id="rId21" Type="http://schemas.openxmlformats.org/officeDocument/2006/relationships/image" Target="../media/image8.jpg"/><Relationship Id="rId7" Type="http://schemas.openxmlformats.org/officeDocument/2006/relationships/customXml" Target="../ink/ink21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image" Target="../media/image9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22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30.xml"/><Relationship Id="rId18" Type="http://schemas.openxmlformats.org/officeDocument/2006/relationships/image" Target="../media/image5.jpeg"/><Relationship Id="rId3" Type="http://schemas.openxmlformats.org/officeDocument/2006/relationships/customXml" Target="../ink/ink25.xml"/><Relationship Id="rId21" Type="http://schemas.openxmlformats.org/officeDocument/2006/relationships/image" Target="../media/image8.jpg"/><Relationship Id="rId7" Type="http://schemas.openxmlformats.org/officeDocument/2006/relationships/customXml" Target="../ink/ink27.xml"/><Relationship Id="rId12" Type="http://schemas.openxmlformats.org/officeDocument/2006/relationships/image" Target="../media/image18.png"/><Relationship Id="rId17" Type="http://schemas.openxmlformats.org/officeDocument/2006/relationships/image" Target="../media/image10.jpeg"/><Relationship Id="rId2" Type="http://schemas.openxmlformats.org/officeDocument/2006/relationships/image" Target="../media/image13.png"/><Relationship Id="rId16" Type="http://schemas.openxmlformats.org/officeDocument/2006/relationships/image" Target="../media/image3.jp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image" Target="../media/image20.jpeg"/><Relationship Id="rId10" Type="http://schemas.openxmlformats.org/officeDocument/2006/relationships/image" Target="../media/image17.png"/><Relationship Id="rId19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customXml" Target="../ink/ink28.xm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2978117" y="1070500"/>
            <a:ext cx="6864351" cy="12978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INTELLERA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egreya Italics"/>
                <a:ea typeface="+mn-ea"/>
                <a:cs typeface="+mn-cs"/>
              </a:rPr>
              <a:t>A Hardware Based Accelerated Matrix MAC Processor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3580867" y="2462917"/>
            <a:ext cx="5652939" cy="28381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Team Members: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2020414 Saad Khan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2020487 Syed Zaeem Shakir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2020217 Mahnoor Maleeka</a:t>
            </a: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Supervisor: Dr Fahad Bin Muslim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Co-supervisor: Dr Taj Muhammad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2734299" y="5650160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Faculty of Computer Sciences and Engineering</a:t>
            </a:r>
            <a:b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Ghulam Ishaq Khan Institute of Engineering Sciences and Technology, Pakistan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6C7BD-5DB9-D4CE-231B-10C7E8DA6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79" y="288485"/>
            <a:ext cx="1240111" cy="12401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D8BE6-5153-830E-3C29-4F4C385709CA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Analysis</a:t>
            </a:r>
            <a:endParaRPr lang="en-US" sz="3600" b="1" dirty="0"/>
          </a:p>
        </p:txBody>
      </p:sp>
      <p:pic>
        <p:nvPicPr>
          <p:cNvPr id="5" name="Picture 4" descr="A close-up of a chip&#10;&#10;Description automatically generated">
            <a:extLst>
              <a:ext uri="{FF2B5EF4-FFF2-40B4-BE49-F238E27FC236}">
                <a16:creationId xmlns:a16="http://schemas.microsoft.com/office/drawing/2014/main" id="{898B26B5-B87B-0E14-D7F2-9C78EFCC6D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6391793">
            <a:off x="239461" y="625417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77E26DA-DF5E-6B9B-BD19-DE0279AD8C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5591793">
            <a:off x="-1649943" y="138793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3" name="Picture 1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F8EECB8-5C1D-A0DC-7FBD-BCCD2F53E7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5591793">
            <a:off x="1330939" y="345306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9" name="Picture 18" descr="Close-up of a computer chip&#10;&#10;Description automatically generated">
            <a:extLst>
              <a:ext uri="{FF2B5EF4-FFF2-40B4-BE49-F238E27FC236}">
                <a16:creationId xmlns:a16="http://schemas.microsoft.com/office/drawing/2014/main" id="{95D7CD88-2ED4-7D73-8FF0-091298B4C3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0991793">
            <a:off x="1667955" y="810340"/>
            <a:ext cx="1909711" cy="2146135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0" name="Picture 1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107431E-ED5A-B404-E53C-2B0F15220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0991793">
            <a:off x="-1286711" y="4352978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62B26B1-9E00-F34A-779C-2DCEF6B20D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0991793">
            <a:off x="489845" y="4452196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2" name="Picture 2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AD01B6F-3820-A7F4-5F21-3D5899101C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0991793">
            <a:off x="-1726847" y="2833905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1438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Demonstration</a:t>
            </a:r>
            <a:endParaRPr lang="en-US" sz="3600" b="1" dirty="0"/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02DCFA27-78C3-CA5C-D25D-E5CA64DF8B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3203896">
            <a:off x="-1268169" y="127055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F91A0E-869A-507E-D2FE-BADCCB5B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403896">
            <a:off x="-2123873" y="299811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DA09E7C-45A9-C5D4-B8AE-7B15451FBC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403896">
            <a:off x="1378007" y="1340703"/>
            <a:ext cx="2442795" cy="1349732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EEBAB694-B494-C65C-F2FD-F13D8EC9AC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7803896">
            <a:off x="-161134" y="69583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7E42032-DC94-2912-263E-E207078C8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7803896">
            <a:off x="358258" y="450411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305DADD-B6DA-22EF-4115-E4C8A1051F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7803896">
            <a:off x="1503530" y="3142371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BC2FDBA-8C44-EC7E-C43B-215B626FFA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7803896">
            <a:off x="-737069" y="4105484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12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6869-F243-4FF9-84B3-DCAAE440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Evaluation Criteria</a:t>
            </a:r>
            <a:endParaRPr lang="en-US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CE9CCE-56FE-07C9-31DE-3895B7163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90904"/>
          <a:ext cx="10515602" cy="340569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337820">
                  <a:extLst>
                    <a:ext uri="{9D8B030D-6E8A-4147-A177-3AD203B41FA5}">
                      <a16:colId xmlns:a16="http://schemas.microsoft.com/office/drawing/2014/main" val="513466435"/>
                    </a:ext>
                  </a:extLst>
                </a:gridCol>
                <a:gridCol w="1114928">
                  <a:extLst>
                    <a:ext uri="{9D8B030D-6E8A-4147-A177-3AD203B41FA5}">
                      <a16:colId xmlns:a16="http://schemas.microsoft.com/office/drawing/2014/main" val="579826200"/>
                    </a:ext>
                  </a:extLst>
                </a:gridCol>
                <a:gridCol w="792878">
                  <a:extLst>
                    <a:ext uri="{9D8B030D-6E8A-4147-A177-3AD203B41FA5}">
                      <a16:colId xmlns:a16="http://schemas.microsoft.com/office/drawing/2014/main" val="3311458838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2446169297"/>
                    </a:ext>
                  </a:extLst>
                </a:gridCol>
                <a:gridCol w="888503">
                  <a:extLst>
                    <a:ext uri="{9D8B030D-6E8A-4147-A177-3AD203B41FA5}">
                      <a16:colId xmlns:a16="http://schemas.microsoft.com/office/drawing/2014/main" val="3363974017"/>
                    </a:ext>
                  </a:extLst>
                </a:gridCol>
                <a:gridCol w="1281542">
                  <a:extLst>
                    <a:ext uri="{9D8B030D-6E8A-4147-A177-3AD203B41FA5}">
                      <a16:colId xmlns:a16="http://schemas.microsoft.com/office/drawing/2014/main" val="15908823"/>
                    </a:ext>
                  </a:extLst>
                </a:gridCol>
              </a:tblGrid>
              <a:tr h="682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Rubrics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PLO3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PLO5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PLO10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PLO11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Marks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32598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 Design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8572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Requirements mapped to the prototype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87033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Solution development using modern IT tools/techniques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15807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Progress Tracking according to promised deliverables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940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1B2102-98E4-E4DB-D4BF-E232CA88EC32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170798"/>
          <a:ext cx="5074508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4422">
                  <a:extLst>
                    <a:ext uri="{9D8B030D-6E8A-4147-A177-3AD203B41FA5}">
                      <a16:colId xmlns:a16="http://schemas.microsoft.com/office/drawing/2014/main" val="1854791854"/>
                    </a:ext>
                  </a:extLst>
                </a:gridCol>
                <a:gridCol w="4090086">
                  <a:extLst>
                    <a:ext uri="{9D8B030D-6E8A-4147-A177-3AD203B41FA5}">
                      <a16:colId xmlns:a16="http://schemas.microsoft.com/office/drawing/2014/main" val="3944498911"/>
                    </a:ext>
                  </a:extLst>
                </a:gridCol>
              </a:tblGrid>
              <a:tr h="377752">
                <a:tc>
                  <a:txBody>
                    <a:bodyPr/>
                    <a:lstStyle/>
                    <a:p>
                      <a:r>
                        <a:rPr lang="en-US" sz="2000" dirty="0"/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Design/Development of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9790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Tool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943224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2298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0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41910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AEFC8-D703-2DEB-3A41-0D9133EDC491}"/>
              </a:ext>
            </a:extLst>
          </p:cNvPr>
          <p:cNvCxnSpPr>
            <a:cxnSpLocks/>
          </p:cNvCxnSpPr>
          <p:nvPr/>
        </p:nvCxnSpPr>
        <p:spPr>
          <a:xfrm>
            <a:off x="2591151" y="3197684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72A4A24-328A-F6D7-22A9-1B992216C1EE}"/>
              </a:ext>
            </a:extLst>
          </p:cNvPr>
          <p:cNvGrpSpPr/>
          <p:nvPr/>
        </p:nvGrpSpPr>
        <p:grpSpPr>
          <a:xfrm rot="12707977">
            <a:off x="-1704362" y="1162437"/>
            <a:ext cx="4536647" cy="4533125"/>
            <a:chOff x="3820138" y="1171713"/>
            <a:chExt cx="4536647" cy="4533125"/>
          </a:xfrm>
        </p:grpSpPr>
        <p:pic>
          <p:nvPicPr>
            <p:cNvPr id="48" name="Picture 47" descr="A close-up of a chip&#10;&#10;Description automatically generated">
              <a:extLst>
                <a:ext uri="{FF2B5EF4-FFF2-40B4-BE49-F238E27FC236}">
                  <a16:creationId xmlns:a16="http://schemas.microsoft.com/office/drawing/2014/main" id="{F6B70F44-F403-4EFD-2397-B65E098D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7" t="1149" r="21047" b="1149"/>
            <a:stretch>
              <a:fillRect/>
            </a:stretch>
          </p:blipFill>
          <p:spPr>
            <a:xfrm rot="5400000">
              <a:off x="5648783" y="4298204"/>
              <a:ext cx="866400" cy="1946868"/>
            </a:xfrm>
            <a:custGeom>
              <a:avLst/>
              <a:gdLst>
                <a:gd name="connsiteX0" fmla="*/ 0 w 866400"/>
                <a:gd name="connsiteY0" fmla="*/ 1636629 h 1946868"/>
                <a:gd name="connsiteX1" fmla="*/ 32926 w 866400"/>
                <a:gd name="connsiteY1" fmla="*/ 1568363 h 1946868"/>
                <a:gd name="connsiteX2" fmla="*/ 153191 w 866400"/>
                <a:gd name="connsiteY2" fmla="*/ 973408 h 1946868"/>
                <a:gd name="connsiteX3" fmla="*/ 32926 w 866400"/>
                <a:gd name="connsiteY3" fmla="*/ 378452 h 1946868"/>
                <a:gd name="connsiteX4" fmla="*/ 17 w 866400"/>
                <a:gd name="connsiteY4" fmla="*/ 310221 h 1946868"/>
                <a:gd name="connsiteX5" fmla="*/ 644239 w 866400"/>
                <a:gd name="connsiteY5" fmla="*/ 0 h 1946868"/>
                <a:gd name="connsiteX6" fmla="*/ 644215 w 866400"/>
                <a:gd name="connsiteY6" fmla="*/ 1946868 h 19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00" h="1946868">
                  <a:moveTo>
                    <a:pt x="0" y="1636629"/>
                  </a:moveTo>
                  <a:lnTo>
                    <a:pt x="32926" y="1568363"/>
                  </a:lnTo>
                  <a:cubicBezTo>
                    <a:pt x="110367" y="1385498"/>
                    <a:pt x="153191" y="1184447"/>
                    <a:pt x="153191" y="973408"/>
                  </a:cubicBezTo>
                  <a:cubicBezTo>
                    <a:pt x="153191" y="762367"/>
                    <a:pt x="110367" y="561317"/>
                    <a:pt x="32926" y="378452"/>
                  </a:cubicBezTo>
                  <a:lnTo>
                    <a:pt x="17" y="310221"/>
                  </a:lnTo>
                  <a:lnTo>
                    <a:pt x="644239" y="0"/>
                  </a:lnTo>
                  <a:cubicBezTo>
                    <a:pt x="940463" y="615154"/>
                    <a:pt x="940454" y="1331721"/>
                    <a:pt x="644215" y="1946868"/>
                  </a:cubicBezTo>
                  <a:close/>
                </a:path>
              </a:pathLst>
            </a:custGeom>
          </p:spPr>
        </p:pic>
        <p:pic>
          <p:nvPicPr>
            <p:cNvPr id="49" name="Picture 48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0F4D9933-F4D0-2940-6212-95E5760B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6" t="6155" r="28834" b="15559"/>
            <a:stretch>
              <a:fillRect/>
            </a:stretch>
          </p:blipFill>
          <p:spPr>
            <a:xfrm rot="16200000">
              <a:off x="6690076" y="3876664"/>
              <a:ext cx="1681473" cy="1524119"/>
            </a:xfrm>
            <a:custGeom>
              <a:avLst/>
              <a:gdLst>
                <a:gd name="connsiteX0" fmla="*/ 1681473 w 1681473"/>
                <a:gd name="connsiteY0" fmla="*/ 826121 h 1524119"/>
                <a:gd name="connsiteX1" fmla="*/ 1522160 w 1681473"/>
                <a:gd name="connsiteY1" fmla="*/ 1524119 h 1524119"/>
                <a:gd name="connsiteX2" fmla="*/ 0 w 1681473"/>
                <a:gd name="connsiteY2" fmla="*/ 310237 h 1524119"/>
                <a:gd name="connsiteX3" fmla="*/ 644214 w 1681473"/>
                <a:gd name="connsiteY3" fmla="*/ 0 h 1524119"/>
                <a:gd name="connsiteX4" fmla="*/ 675733 w 1681473"/>
                <a:gd name="connsiteY4" fmla="*/ 65347 h 1524119"/>
                <a:gd name="connsiteX5" fmla="*/ 1566317 w 1681473"/>
                <a:gd name="connsiteY5" fmla="*/ 796548 h 152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1473" h="1524119">
                  <a:moveTo>
                    <a:pt x="1681473" y="826121"/>
                  </a:moveTo>
                  <a:lnTo>
                    <a:pt x="1522160" y="1524119"/>
                  </a:lnTo>
                  <a:cubicBezTo>
                    <a:pt x="856498" y="1372186"/>
                    <a:pt x="296247" y="925401"/>
                    <a:pt x="0" y="310237"/>
                  </a:cubicBezTo>
                  <a:lnTo>
                    <a:pt x="644214" y="0"/>
                  </a:lnTo>
                  <a:lnTo>
                    <a:pt x="675733" y="65347"/>
                  </a:lnTo>
                  <a:cubicBezTo>
                    <a:pt x="864208" y="411869"/>
                    <a:pt x="1182951" y="677457"/>
                    <a:pt x="1566317" y="796548"/>
                  </a:cubicBezTo>
                  <a:close/>
                </a:path>
              </a:pathLst>
            </a:custGeom>
          </p:spPr>
        </p:pic>
        <p:pic>
          <p:nvPicPr>
            <p:cNvPr id="46" name="Picture 45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97BAA4E8-040D-7A11-6707-7B7ABF2D3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6" t="13827" r="13864" b="26802"/>
            <a:stretch>
              <a:fillRect/>
            </a:stretch>
          </p:blipFill>
          <p:spPr>
            <a:xfrm rot="16200000">
              <a:off x="3395472" y="2461986"/>
              <a:ext cx="1898100" cy="1048768"/>
            </a:xfrm>
            <a:custGeom>
              <a:avLst/>
              <a:gdLst>
                <a:gd name="connsiteX0" fmla="*/ 1898100 w 1898100"/>
                <a:gd name="connsiteY0" fmla="*/ 489501 h 1048768"/>
                <a:gd name="connsiteX1" fmla="*/ 1452099 w 1898100"/>
                <a:gd name="connsiteY1" fmla="*/ 1048768 h 1048768"/>
                <a:gd name="connsiteX2" fmla="*/ 1354895 w 1898100"/>
                <a:gd name="connsiteY2" fmla="*/ 976169 h 1048768"/>
                <a:gd name="connsiteX3" fmla="*/ 499244 w 1898100"/>
                <a:gd name="connsiteY3" fmla="*/ 715128 h 1048768"/>
                <a:gd name="connsiteX4" fmla="*/ 190818 w 1898100"/>
                <a:gd name="connsiteY4" fmla="*/ 746181 h 1048768"/>
                <a:gd name="connsiteX5" fmla="*/ 159313 w 1898100"/>
                <a:gd name="connsiteY5" fmla="*/ 754272 h 1048768"/>
                <a:gd name="connsiteX6" fmla="*/ 0 w 1898100"/>
                <a:gd name="connsiteY6" fmla="*/ 56272 h 1048768"/>
                <a:gd name="connsiteX7" fmla="*/ 1898100 w 1898100"/>
                <a:gd name="connsiteY7" fmla="*/ 489501 h 10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100" h="1048768">
                  <a:moveTo>
                    <a:pt x="1898100" y="489501"/>
                  </a:moveTo>
                  <a:lnTo>
                    <a:pt x="1452099" y="1048768"/>
                  </a:lnTo>
                  <a:lnTo>
                    <a:pt x="1354895" y="976169"/>
                  </a:lnTo>
                  <a:cubicBezTo>
                    <a:pt x="1110643" y="811361"/>
                    <a:pt x="816196" y="715128"/>
                    <a:pt x="499244" y="715128"/>
                  </a:cubicBezTo>
                  <a:cubicBezTo>
                    <a:pt x="393592" y="715128"/>
                    <a:pt x="290443" y="725821"/>
                    <a:pt x="190818" y="746181"/>
                  </a:cubicBezTo>
                  <a:lnTo>
                    <a:pt x="159313" y="754272"/>
                  </a:lnTo>
                  <a:lnTo>
                    <a:pt x="0" y="56272"/>
                  </a:lnTo>
                  <a:cubicBezTo>
                    <a:pt x="665661" y="-95660"/>
                    <a:pt x="1364281" y="63796"/>
                    <a:pt x="1898100" y="489501"/>
                  </a:cubicBezTo>
                  <a:close/>
                </a:path>
              </a:pathLst>
            </a:custGeom>
          </p:spPr>
        </p:pic>
        <p:pic>
          <p:nvPicPr>
            <p:cNvPr id="47" name="Picture 46" descr="Close-up of a computer chip&#10;&#10;Description automatically generated">
              <a:extLst>
                <a:ext uri="{FF2B5EF4-FFF2-40B4-BE49-F238E27FC236}">
                  <a16:creationId xmlns:a16="http://schemas.microsoft.com/office/drawing/2014/main" id="{9217587C-858E-326F-D01F-C6383EFD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t="17956" b="9697"/>
            <a:stretch>
              <a:fillRect/>
            </a:stretch>
          </p:blipFill>
          <p:spPr>
            <a:xfrm>
              <a:off x="3877221" y="3797988"/>
              <a:ext cx="1496238" cy="1681474"/>
            </a:xfrm>
            <a:custGeom>
              <a:avLst/>
              <a:gdLst>
                <a:gd name="connsiteX0" fmla="*/ 698000 w 1496238"/>
                <a:gd name="connsiteY0" fmla="*/ 0 h 1681474"/>
                <a:gd name="connsiteX1" fmla="*/ 727574 w 1496238"/>
                <a:gd name="connsiteY1" fmla="*/ 115157 h 1681474"/>
                <a:gd name="connsiteX2" fmla="*/ 1458774 w 1496238"/>
                <a:gd name="connsiteY2" fmla="*/ 1005741 h 1681474"/>
                <a:gd name="connsiteX3" fmla="*/ 1496238 w 1496238"/>
                <a:gd name="connsiteY3" fmla="*/ 1023811 h 1681474"/>
                <a:gd name="connsiteX4" fmla="*/ 1496238 w 1496238"/>
                <a:gd name="connsiteY4" fmla="*/ 1095157 h 1681474"/>
                <a:gd name="connsiteX5" fmla="*/ 1213882 w 1496238"/>
                <a:gd name="connsiteY5" fmla="*/ 1681474 h 1681474"/>
                <a:gd name="connsiteX6" fmla="*/ 0 w 1496238"/>
                <a:gd name="connsiteY6" fmla="*/ 159313 h 168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6238" h="1681474">
                  <a:moveTo>
                    <a:pt x="698000" y="0"/>
                  </a:moveTo>
                  <a:lnTo>
                    <a:pt x="727574" y="115157"/>
                  </a:lnTo>
                  <a:cubicBezTo>
                    <a:pt x="846666" y="498524"/>
                    <a:pt x="1112253" y="817266"/>
                    <a:pt x="1458774" y="1005741"/>
                  </a:cubicBezTo>
                  <a:lnTo>
                    <a:pt x="1496238" y="1023811"/>
                  </a:lnTo>
                  <a:lnTo>
                    <a:pt x="1496238" y="1095157"/>
                  </a:lnTo>
                  <a:lnTo>
                    <a:pt x="1213882" y="1681474"/>
                  </a:lnTo>
                  <a:cubicBezTo>
                    <a:pt x="598719" y="1385226"/>
                    <a:pt x="151932" y="824975"/>
                    <a:pt x="0" y="159313"/>
                  </a:cubicBezTo>
                  <a:close/>
                </a:path>
              </a:pathLst>
            </a:custGeom>
          </p:spPr>
        </p:pic>
        <p:pic>
          <p:nvPicPr>
            <p:cNvPr id="44" name="Picture 43" descr="A close up of a circuit board&#10;&#10;Description automatically generated">
              <a:extLst>
                <a:ext uri="{FF2B5EF4-FFF2-40B4-BE49-F238E27FC236}">
                  <a16:creationId xmlns:a16="http://schemas.microsoft.com/office/drawing/2014/main" id="{401EC9E0-4283-DE6C-315C-11D074FD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8" t="10473" r="21250" b="10473"/>
            <a:stretch>
              <a:fillRect/>
            </a:stretch>
          </p:blipFill>
          <p:spPr>
            <a:xfrm>
              <a:off x="6095999" y="1171714"/>
              <a:ext cx="1754111" cy="1290734"/>
            </a:xfrm>
            <a:custGeom>
              <a:avLst/>
              <a:gdLst>
                <a:gd name="connsiteX0" fmla="*/ 0 w 1754111"/>
                <a:gd name="connsiteY0" fmla="*/ 0 h 1290734"/>
                <a:gd name="connsiteX1" fmla="*/ 1754111 w 1754111"/>
                <a:gd name="connsiteY1" fmla="*/ 844736 h 1290734"/>
                <a:gd name="connsiteX2" fmla="*/ 1194846 w 1754111"/>
                <a:gd name="connsiteY2" fmla="*/ 1290734 h 1290734"/>
                <a:gd name="connsiteX3" fmla="*/ 1179455 w 1754111"/>
                <a:gd name="connsiteY3" fmla="*/ 1270126 h 1290734"/>
                <a:gd name="connsiteX4" fmla="*/ 1 w 1754111"/>
                <a:gd name="connsiteY4" fmla="*/ 713209 h 1290734"/>
                <a:gd name="connsiteX5" fmla="*/ 0 w 1754111"/>
                <a:gd name="connsiteY5" fmla="*/ 713209 h 12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4111" h="1290734">
                  <a:moveTo>
                    <a:pt x="0" y="0"/>
                  </a:moveTo>
                  <a:cubicBezTo>
                    <a:pt x="682781" y="0"/>
                    <a:pt x="1328405" y="310916"/>
                    <a:pt x="1754111" y="844736"/>
                  </a:cubicBezTo>
                  <a:lnTo>
                    <a:pt x="1194846" y="1290734"/>
                  </a:lnTo>
                  <a:lnTo>
                    <a:pt x="1179455" y="1270126"/>
                  </a:lnTo>
                  <a:cubicBezTo>
                    <a:pt x="899109" y="930003"/>
                    <a:pt x="474841" y="713209"/>
                    <a:pt x="1" y="713209"/>
                  </a:cubicBezTo>
                  <a:lnTo>
                    <a:pt x="0" y="713209"/>
                  </a:lnTo>
                  <a:close/>
                </a:path>
              </a:pathLst>
            </a:custGeom>
          </p:spPr>
        </p:pic>
        <p:pic>
          <p:nvPicPr>
            <p:cNvPr id="45" name="Picture 44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DE27E7BF-5157-5B1D-0AC7-C9CB49AE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2" t="15999" r="23517" b="15999"/>
            <a:stretch>
              <a:fillRect/>
            </a:stretch>
          </p:blipFill>
          <p:spPr>
            <a:xfrm>
              <a:off x="4316675" y="1171713"/>
              <a:ext cx="1754111" cy="1290735"/>
            </a:xfrm>
            <a:custGeom>
              <a:avLst/>
              <a:gdLst>
                <a:gd name="connsiteX0" fmla="*/ 1754111 w 1754111"/>
                <a:gd name="connsiteY0" fmla="*/ 0 h 1290735"/>
                <a:gd name="connsiteX1" fmla="*/ 1754111 w 1754111"/>
                <a:gd name="connsiteY1" fmla="*/ 713209 h 1290735"/>
                <a:gd name="connsiteX2" fmla="*/ 1597833 w 1754111"/>
                <a:gd name="connsiteY2" fmla="*/ 721111 h 1290735"/>
                <a:gd name="connsiteX3" fmla="*/ 574659 w 1754111"/>
                <a:gd name="connsiteY3" fmla="*/ 1270126 h 1290735"/>
                <a:gd name="connsiteX4" fmla="*/ 559267 w 1754111"/>
                <a:gd name="connsiteY4" fmla="*/ 1290735 h 1290735"/>
                <a:gd name="connsiteX5" fmla="*/ 0 w 1754111"/>
                <a:gd name="connsiteY5" fmla="*/ 844736 h 1290735"/>
                <a:gd name="connsiteX6" fmla="*/ 1754111 w 1754111"/>
                <a:gd name="connsiteY6" fmla="*/ 0 h 129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4111" h="1290735">
                  <a:moveTo>
                    <a:pt x="1754111" y="0"/>
                  </a:moveTo>
                  <a:lnTo>
                    <a:pt x="1754111" y="713209"/>
                  </a:lnTo>
                  <a:lnTo>
                    <a:pt x="1597833" y="721111"/>
                  </a:lnTo>
                  <a:cubicBezTo>
                    <a:pt x="1186768" y="762908"/>
                    <a:pt x="823856" y="967795"/>
                    <a:pt x="574659" y="1270126"/>
                  </a:cubicBezTo>
                  <a:lnTo>
                    <a:pt x="559267" y="1290735"/>
                  </a:lnTo>
                  <a:lnTo>
                    <a:pt x="0" y="844736"/>
                  </a:lnTo>
                  <a:cubicBezTo>
                    <a:pt x="425706" y="310917"/>
                    <a:pt x="1071330" y="0"/>
                    <a:pt x="1754111" y="0"/>
                  </a:cubicBezTo>
                  <a:close/>
                </a:path>
              </a:pathLst>
            </a:custGeom>
          </p:spPr>
        </p:pic>
        <p:pic>
          <p:nvPicPr>
            <p:cNvPr id="43" name="Picture 42" descr="A close up of a circuit board&#10;&#10;Description automatically generated">
              <a:extLst>
                <a:ext uri="{FF2B5EF4-FFF2-40B4-BE49-F238E27FC236}">
                  <a16:creationId xmlns:a16="http://schemas.microsoft.com/office/drawing/2014/main" id="{A6E6A919-616E-BE59-8789-F40EDC26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5" t="7835" r="34125" b="8801"/>
            <a:stretch>
              <a:fillRect/>
            </a:stretch>
          </p:blipFill>
          <p:spPr>
            <a:xfrm>
              <a:off x="7308019" y="2037320"/>
              <a:ext cx="1048766" cy="1898102"/>
            </a:xfrm>
            <a:custGeom>
              <a:avLst/>
              <a:gdLst>
                <a:gd name="connsiteX0" fmla="*/ 559266 w 1048766"/>
                <a:gd name="connsiteY0" fmla="*/ 0 h 1898102"/>
                <a:gd name="connsiteX1" fmla="*/ 992495 w 1048766"/>
                <a:gd name="connsiteY1" fmla="*/ 1898102 h 1898102"/>
                <a:gd name="connsiteX2" fmla="*/ 294496 w 1048766"/>
                <a:gd name="connsiteY2" fmla="*/ 1738789 h 1898102"/>
                <a:gd name="connsiteX3" fmla="*/ 302588 w 1048766"/>
                <a:gd name="connsiteY3" fmla="*/ 1707282 h 1898102"/>
                <a:gd name="connsiteX4" fmla="*/ 333641 w 1048766"/>
                <a:gd name="connsiteY4" fmla="*/ 1398856 h 1898102"/>
                <a:gd name="connsiteX5" fmla="*/ 72600 w 1048766"/>
                <a:gd name="connsiteY5" fmla="*/ 543205 h 1898102"/>
                <a:gd name="connsiteX6" fmla="*/ 0 w 1048766"/>
                <a:gd name="connsiteY6" fmla="*/ 445999 h 189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8766" h="1898102">
                  <a:moveTo>
                    <a:pt x="559266" y="0"/>
                  </a:moveTo>
                  <a:cubicBezTo>
                    <a:pt x="984972" y="533819"/>
                    <a:pt x="1144427" y="1232441"/>
                    <a:pt x="992495" y="1898102"/>
                  </a:cubicBezTo>
                  <a:lnTo>
                    <a:pt x="294496" y="1738789"/>
                  </a:lnTo>
                  <a:lnTo>
                    <a:pt x="302588" y="1707282"/>
                  </a:lnTo>
                  <a:cubicBezTo>
                    <a:pt x="322948" y="1607657"/>
                    <a:pt x="333641" y="1504507"/>
                    <a:pt x="333641" y="1398856"/>
                  </a:cubicBezTo>
                  <a:cubicBezTo>
                    <a:pt x="333641" y="1081904"/>
                    <a:pt x="237408" y="787456"/>
                    <a:pt x="72600" y="543205"/>
                  </a:cubicBezTo>
                  <a:lnTo>
                    <a:pt x="0" y="445999"/>
                  </a:lnTo>
                  <a:close/>
                </a:path>
              </a:pathLst>
            </a:cu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6539" y="3078241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2900819" y="1874245"/>
            <a:ext cx="2958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/>
              <a:t>RECAP</a:t>
            </a:r>
            <a:endParaRPr lang="en-US" sz="60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CC5112-8A14-58B2-7A84-8EDAF0D0D223}"/>
              </a:ext>
            </a:extLst>
          </p:cNvPr>
          <p:cNvSpPr txBox="1">
            <a:spLocks/>
          </p:cNvSpPr>
          <p:nvPr/>
        </p:nvSpPr>
        <p:spPr>
          <a:xfrm>
            <a:off x="3102392" y="3833789"/>
            <a:ext cx="3564369" cy="17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Problem Statement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RISC-V Processor on FPGA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Power-Efficient Hardware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 MAC Operations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1B7F4-DA9C-2EE2-C63E-6A4875B57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948" y="603929"/>
            <a:ext cx="3366052" cy="218974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5C1F960-EE0C-B3EE-6A95-61B078813E21}"/>
              </a:ext>
            </a:extLst>
          </p:cNvPr>
          <p:cNvSpPr txBox="1">
            <a:spLocks/>
          </p:cNvSpPr>
          <p:nvPr/>
        </p:nvSpPr>
        <p:spPr>
          <a:xfrm>
            <a:off x="6561230" y="3833789"/>
            <a:ext cx="3196381" cy="132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Innovation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High-Performance Computing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B224DA7-6F3B-ABF9-373F-2D1E9DFAAFC3}"/>
              </a:ext>
            </a:extLst>
          </p:cNvPr>
          <p:cNvSpPr txBox="1">
            <a:spLocks/>
          </p:cNvSpPr>
          <p:nvPr/>
        </p:nvSpPr>
        <p:spPr>
          <a:xfrm>
            <a:off x="9808247" y="3833789"/>
            <a:ext cx="3223423" cy="157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91156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Single Cycle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9F62-6F99-4F50-E163-12107BD194B9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  <p:pic>
        <p:nvPicPr>
          <p:cNvPr id="19" name="Picture 18" descr="A close-up of a chip&#10;&#10;Description automatically generated">
            <a:extLst>
              <a:ext uri="{FF2B5EF4-FFF2-40B4-BE49-F238E27FC236}">
                <a16:creationId xmlns:a16="http://schemas.microsoft.com/office/drawing/2014/main" id="{F69F3E0E-E60A-AF09-44A9-13863A59E4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E7AE537-0E49-8A51-D3BB-3338162498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F6FEDC9-58A6-8073-1172-0D0376E8AC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2" name="Picture 21" descr="Close-up of a computer chip&#10;&#10;Description automatically generated">
            <a:extLst>
              <a:ext uri="{FF2B5EF4-FFF2-40B4-BE49-F238E27FC236}">
                <a16:creationId xmlns:a16="http://schemas.microsoft.com/office/drawing/2014/main" id="{1781881C-8837-44F3-E1CE-874E9DD65E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32613B6-1230-8C87-B84D-81A2FA1468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4" name="Picture 2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62BC5FA-2BBE-6876-BB0B-0D6175440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386702" y="999419"/>
            <a:ext cx="2243535" cy="1650870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5" name="Picture 2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262ABDD-E924-B9AC-5317-77E1E6F48E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42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9F62-6F99-4F50-E163-12107BD194B9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EA3FCB97-EA78-EC05-41CF-7AFC835697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7062889">
            <a:off x="-727617" y="4075580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7A170B3-1614-8B83-9998-CF15044301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7862889">
            <a:off x="441806" y="4400460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12A250A-9C9A-350C-7259-5DE785E15C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7862889">
            <a:off x="-1718784" y="1693500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7" name="Picture 6" descr="Close-up of a computer chip&#10;&#10;Description automatically generated">
            <a:extLst>
              <a:ext uri="{FF2B5EF4-FFF2-40B4-BE49-F238E27FC236}">
                <a16:creationId xmlns:a16="http://schemas.microsoft.com/office/drawing/2014/main" id="{84A69835-E9E3-901C-0561-1D1AB7D011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662889">
            <a:off x="-2037714" y="2970533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E07D9F0-6E5F-5EC4-4A75-30844F573F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662889">
            <a:off x="1508346" y="1202361"/>
            <a:ext cx="2280714" cy="1678226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98968E-D653-0D7D-4CBF-1C6BD52E21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662889">
            <a:off x="-351205" y="932318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3" name="Picture 1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9169814-C897-0AA1-3FF0-63479E330B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662889">
            <a:off x="1793610" y="2890946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</p:spTree>
    <p:extLst>
      <p:ext uri="{BB962C8B-B14F-4D97-AF65-F5344CB8AC3E}">
        <p14:creationId xmlns:p14="http://schemas.microsoft.com/office/powerpoint/2010/main" val="214148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Control Unit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  <p:pic>
        <p:nvPicPr>
          <p:cNvPr id="15" name="Picture 14" descr="A close-up of a chip&#10;&#10;Description automatically generated">
            <a:extLst>
              <a:ext uri="{FF2B5EF4-FFF2-40B4-BE49-F238E27FC236}">
                <a16:creationId xmlns:a16="http://schemas.microsoft.com/office/drawing/2014/main" id="{C603D25B-52D8-EF00-C119-95D903D707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3962299">
            <a:off x="869417" y="4133555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40DBC01-B354-ED4B-C573-D21A5B5EBF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4762299">
            <a:off x="1528803" y="317815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7" name="Picture 1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D5AB985-D808-B84E-31F0-5C00EDD1A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4762299">
            <a:off x="-2162261" y="3199915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8" name="Picture 17" descr="Close-up of a computer chip&#10;&#10;Description automatically generated">
            <a:extLst>
              <a:ext uri="{FF2B5EF4-FFF2-40B4-BE49-F238E27FC236}">
                <a16:creationId xmlns:a16="http://schemas.microsoft.com/office/drawing/2014/main" id="{8CDCA7BC-BE7E-5213-73E7-33B7014D0A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20162299">
            <a:off x="-1033650" y="4279465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FF7C159-BA13-EB0A-EC8B-5355F5AA23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20162299">
            <a:off x="-163146" y="94290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27E06F7-D459-4FA4-4D55-882A14B379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20162299">
            <a:off x="-1789123" y="1665529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1CB778A-FDAB-808A-0AC4-256964E3F8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20162299">
            <a:off x="1824615" y="679849"/>
            <a:ext cx="1370548" cy="2480478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FE31A1-7E00-EF2C-6BD5-15522D87BB98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1718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Matrix MAC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D8BE6-5153-830E-3C29-4F4C385709CA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  <p:pic>
        <p:nvPicPr>
          <p:cNvPr id="12" name="Picture 11" descr="A close-up of a chip&#10;&#10;Description automatically generated">
            <a:extLst>
              <a:ext uri="{FF2B5EF4-FFF2-40B4-BE49-F238E27FC236}">
                <a16:creationId xmlns:a16="http://schemas.microsoft.com/office/drawing/2014/main" id="{3E606C07-E86C-7AE9-A0F8-B5C2394723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883745">
            <a:off x="1902230" y="2927962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2D94C24-5930-4FCF-8E8B-A329D5B79E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1683745">
            <a:off x="1547877" y="974562"/>
            <a:ext cx="2167146" cy="1964343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501BB8E4-4D88-32DD-D6F6-7A5A0D34F9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1683745">
            <a:off x="-1265539" y="4476351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3" name="Picture 22" descr="Close-up of a computer chip&#10;&#10;Description automatically generated">
            <a:extLst>
              <a:ext uri="{FF2B5EF4-FFF2-40B4-BE49-F238E27FC236}">
                <a16:creationId xmlns:a16="http://schemas.microsoft.com/office/drawing/2014/main" id="{8E68E60D-14DC-5C89-5A39-AFB5485F78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7083745">
            <a:off x="604847" y="430851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0586FEE-FBCF-84C2-E62E-D093FD8EEA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7083745">
            <a:off x="-1656107" y="151592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5" name="Picture 2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C697F63-CAC2-793F-C565-A96241B63B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7083745">
            <a:off x="-2108499" y="323677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6" name="Picture 2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63BD0C7-2B15-7F75-FA6C-2B26A96C9C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7083745">
            <a:off x="45919" y="6784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2441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6F327B-3DCD-C168-8095-13652814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" t="7713" r="7356"/>
          <a:stretch/>
        </p:blipFill>
        <p:spPr>
          <a:xfrm>
            <a:off x="3461239" y="3287952"/>
            <a:ext cx="6448380" cy="3573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14:cNvPr>
              <p14:cNvContentPartPr/>
              <p14:nvPr/>
            </p14:nvContentPartPr>
            <p14:xfrm>
              <a:off x="2009655" y="765525"/>
              <a:ext cx="78840" cy="6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2F46EF-C1FD-0F1F-1B97-80D88BBC1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535" y="759405"/>
                <a:ext cx="91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14:cNvPr>
              <p14:cNvContentPartPr/>
              <p14:nvPr/>
            </p14:nvContentPartPr>
            <p14:xfrm>
              <a:off x="3567375" y="2762085"/>
              <a:ext cx="33120" cy="8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119C14-341F-8758-FD07-EC18F92797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255" y="2755965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6A067-1D33-1C14-D91D-BB0B3BCDA647}"/>
              </a:ext>
            </a:extLst>
          </p:cNvPr>
          <p:cNvGrpSpPr/>
          <p:nvPr/>
        </p:nvGrpSpPr>
        <p:grpSpPr>
          <a:xfrm>
            <a:off x="2628855" y="2942805"/>
            <a:ext cx="217080" cy="144720"/>
            <a:chOff x="2628855" y="2942805"/>
            <a:chExt cx="2170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14:cNvPr>
                <p14:cNvContentPartPr/>
                <p14:nvPr/>
              </p14:nvContentPartPr>
              <p14:xfrm>
                <a:off x="2762055" y="3028845"/>
                <a:ext cx="83880" cy="5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6B3C6-9A89-0DA7-2EB5-4D85A15292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935" y="3022725"/>
                  <a:ext cx="9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14:cNvPr>
                <p14:cNvContentPartPr/>
                <p14:nvPr/>
              </p14:nvContentPartPr>
              <p14:xfrm>
                <a:off x="2628855" y="2942805"/>
                <a:ext cx="8820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A1626F-4024-64E7-ED3D-395BE7C91D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2735" y="2936685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14:cNvPr>
              <p14:cNvContentPartPr/>
              <p14:nvPr/>
            </p14:nvContentPartPr>
            <p14:xfrm>
              <a:off x="1590615" y="1580925"/>
              <a:ext cx="360" cy="8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8385-55FD-F760-84CC-CF6C7F83F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4495" y="1574805"/>
                <a:ext cx="1260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EE0329-BA7C-D467-7781-5319E94890FE}"/>
              </a:ext>
            </a:extLst>
          </p:cNvPr>
          <p:cNvSpPr txBox="1"/>
          <p:nvPr/>
        </p:nvSpPr>
        <p:spPr>
          <a:xfrm>
            <a:off x="7820722" y="2074392"/>
            <a:ext cx="375184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18 LUTs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MHz Freq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D8BE6-5153-830E-3C29-4F4C385709CA}"/>
              </a:ext>
            </a:extLst>
          </p:cNvPr>
          <p:cNvSpPr txBox="1"/>
          <p:nvPr/>
        </p:nvSpPr>
        <p:spPr>
          <a:xfrm>
            <a:off x="3798265" y="2076717"/>
            <a:ext cx="375184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Functional Control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Able to Execute 18 different Instructions</a:t>
            </a:r>
            <a:endParaRPr lang="en-US" dirty="0"/>
          </a:p>
          <a:p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Feature Matrix</a:t>
            </a:r>
            <a:endParaRPr lang="en-US" sz="3600" b="1" dirty="0"/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ECA964C5-9E98-BC34-191F-D42CE2F1B4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9437221">
            <a:off x="2018679" y="696551"/>
            <a:ext cx="1118125" cy="2512514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2864A6E-A74A-2539-3E8A-8A7A33579E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8637221">
            <a:off x="-154899" y="79434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99DECA1-164F-6AD0-E8DA-0E280A3DA2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8637221">
            <a:off x="275729" y="458058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04602B32-9FE3-E4E0-5CA1-15E79EA828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4037221">
            <a:off x="1647414" y="3064866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D0AA862-2E8F-3AB4-905B-0F6059ECCD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4037221">
            <a:off x="-2144426" y="302237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87DCD5-71C3-0922-DDD8-70A99DCE9E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4037221">
            <a:off x="-1097403" y="446103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D1786FD-D145-8D1B-C7FF-9555D7CA22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4037221">
            <a:off x="-1352008" y="1335818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0361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331</Words>
  <Application>Microsoft Office PowerPoint</Application>
  <PresentationFormat>Widescreen</PresentationFormat>
  <Paragraphs>118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Alegreya Italics</vt:lpstr>
      <vt:lpstr>Arial</vt:lpstr>
      <vt:lpstr>Calibri</vt:lpstr>
      <vt:lpstr>Calibri Light</vt:lpstr>
      <vt:lpstr>Times New Roman</vt:lpstr>
      <vt:lpstr>Office Theme</vt:lpstr>
      <vt:lpstr>PowerPoint Presentation</vt:lpstr>
      <vt:lpstr>Evaluation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1</cp:revision>
  <dcterms:created xsi:type="dcterms:W3CDTF">2023-12-16T23:28:42Z</dcterms:created>
  <dcterms:modified xsi:type="dcterms:W3CDTF">2023-12-17T09:23:54Z</dcterms:modified>
</cp:coreProperties>
</file>